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25" r:id="rId1"/>
  </p:sldMasterIdLst>
  <p:notesMasterIdLst>
    <p:notesMasterId r:id="rId19"/>
  </p:notesMasterIdLst>
  <p:sldIdLst>
    <p:sldId id="314" r:id="rId2"/>
    <p:sldId id="310" r:id="rId3"/>
    <p:sldId id="319" r:id="rId4"/>
    <p:sldId id="313" r:id="rId5"/>
    <p:sldId id="320" r:id="rId6"/>
    <p:sldId id="308" r:id="rId7"/>
    <p:sldId id="324" r:id="rId8"/>
    <p:sldId id="321" r:id="rId9"/>
    <p:sldId id="325" r:id="rId10"/>
    <p:sldId id="311" r:id="rId11"/>
    <p:sldId id="317" r:id="rId12"/>
    <p:sldId id="322" r:id="rId13"/>
    <p:sldId id="263" r:id="rId14"/>
    <p:sldId id="316" r:id="rId15"/>
    <p:sldId id="323" r:id="rId16"/>
    <p:sldId id="312" r:id="rId17"/>
    <p:sldId id="31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1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733"/>
  </p:normalViewPr>
  <p:slideViewPr>
    <p:cSldViewPr snapToGrid="0">
      <p:cViewPr varScale="1">
        <p:scale>
          <a:sx n="112" d="100"/>
          <a:sy n="112" d="100"/>
        </p:scale>
        <p:origin x="200" y="392"/>
      </p:cViewPr>
      <p:guideLst>
        <p:guide orient="horz" pos="2188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73E3A-F795-429B-93F7-8C5EFBD2AEE1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33BE1-2F4E-468D-A9C1-6CD14CCA04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81000" t="7000" r="6000" b="8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7C484-B3BF-4087-81A4-18E90999C45D}" type="datetimeFigureOut">
              <a:rPr lang="zh-CN" altLang="en-US" smtClean="0"/>
              <a:t>2017/11/5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6" r:id="rId1"/>
    <p:sldLayoutId id="2147485427" r:id="rId2"/>
    <p:sldLayoutId id="2147485428" r:id="rId3"/>
    <p:sldLayoutId id="2147485429" r:id="rId4"/>
    <p:sldLayoutId id="2147485430" r:id="rId5"/>
    <p:sldLayoutId id="2147485431" r:id="rId6"/>
    <p:sldLayoutId id="2147485432" r:id="rId7"/>
    <p:sldLayoutId id="2147485433" r:id="rId8"/>
    <p:sldLayoutId id="2147485434" r:id="rId9"/>
    <p:sldLayoutId id="2147485435" r:id="rId10"/>
    <p:sldLayoutId id="214748543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2678690" y="2525622"/>
            <a:ext cx="3542971" cy="1469732"/>
            <a:chOff x="2678690" y="2525622"/>
            <a:chExt cx="3542971" cy="14697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1575" y="2525622"/>
              <a:ext cx="3337200" cy="569400"/>
            </a:xfrm>
            <a:prstGeom prst="rect">
              <a:avLst/>
            </a:prstGeom>
          </p:spPr>
        </p:pic>
        <p:sp>
          <p:nvSpPr>
            <p:cNvPr id="8" name="标题 1"/>
            <p:cNvSpPr txBox="1">
              <a:spLocks/>
            </p:cNvSpPr>
            <p:nvPr/>
          </p:nvSpPr>
          <p:spPr>
            <a:xfrm>
              <a:off x="2678690" y="3095022"/>
              <a:ext cx="3542971" cy="900332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zh-CN" altLang="en-US" sz="4800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  <a:sym typeface="+mn-ea"/>
                </a:rPr>
                <a:t>音由心生</a:t>
              </a:r>
              <a:endParaRPr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331" y="1317498"/>
            <a:ext cx="3698982" cy="52318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3" y="1313380"/>
            <a:ext cx="2316018" cy="755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83" y="2903427"/>
            <a:ext cx="3815229" cy="28371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91331" y="917388"/>
            <a:ext cx="358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/>
              <a:t>Video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emotion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model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3758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45" y="1555403"/>
            <a:ext cx="1678836" cy="1448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45681" y="2172901"/>
            <a:ext cx="2826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SimHei" charset="-122"/>
                <a:ea typeface="SimHei" charset="-122"/>
                <a:cs typeface="SimHei" charset="-122"/>
              </a:rPr>
              <a:t>Tone Analyzer</a:t>
            </a:r>
          </a:p>
          <a:p>
            <a:endParaRPr kumimoji="1"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115637" y="3981716"/>
            <a:ext cx="7038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理解音乐中的情感</a:t>
            </a:r>
            <a:endParaRPr kumimoji="1" lang="en-US" altLang="zh-CN" dirty="0" smtClean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Watson</a:t>
            </a:r>
            <a:r>
              <a:rPr kumimoji="1"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kumimoji="1"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Tone</a:t>
            </a:r>
            <a:r>
              <a:rPr kumimoji="1"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 </a:t>
            </a:r>
            <a:r>
              <a:rPr kumimoji="1"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Analyze</a:t>
            </a:r>
            <a:r>
              <a:rPr kumimoji="1"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的</a:t>
            </a:r>
            <a:r>
              <a:rPr kumimoji="1" lang="en-US" altLang="zh-CN" dirty="0" smtClean="0">
                <a:latin typeface="Hannotate SC" charset="-122"/>
                <a:ea typeface="Hannotate SC" charset="-122"/>
                <a:cs typeface="Hannotate SC" charset="-122"/>
              </a:rPr>
              <a:t>API</a:t>
            </a:r>
            <a:r>
              <a:rPr kumimoji="1" lang="zh-CN" altLang="en-US" dirty="0" smtClean="0">
                <a:latin typeface="Hannotate SC" charset="-122"/>
                <a:ea typeface="Hannotate SC" charset="-122"/>
                <a:cs typeface="Hannotate SC" charset="-122"/>
              </a:rPr>
              <a:t>能够根据歌词中词语、词性、从数据中获得情感，分析不同歌曲所反映出来的作者的感情。</a:t>
            </a:r>
            <a:endParaRPr kumimoji="1" lang="zh-CN" altLang="en-US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75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4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成果展示</a:t>
            </a:r>
            <a:endParaRPr kumimoji="1" lang="zh-CN" altLang="en-US" sz="48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873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511618" y="1718788"/>
            <a:ext cx="6474618" cy="3566637"/>
            <a:chOff x="1511618" y="1718788"/>
            <a:chExt cx="6474618" cy="35666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618" y="1718788"/>
              <a:ext cx="4503633" cy="230096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351" y="2629855"/>
              <a:ext cx="4503633" cy="172485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2816" y="3422811"/>
              <a:ext cx="4503420" cy="1862614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成果展示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成果展示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131694"/>
            <a:ext cx="3920490" cy="2940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70" y="2138838"/>
            <a:ext cx="39014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5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应用前景</a:t>
            </a:r>
            <a:endParaRPr kumimoji="1" lang="zh-CN" altLang="en-US" sz="48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4610" y="1680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50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应用前景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0120" y="1943100"/>
            <a:ext cx="759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提高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情绪识别的准确率，在表情识别的基础上增加微表情的变化检测</a:t>
            </a:r>
          </a:p>
          <a:p>
            <a:pPr algn="just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0120" y="2628096"/>
            <a:ext cx="759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考虑提升后端的推荐算法维度，如记录客户切歌的频次以及对于音乐本身，除歌词分析之外增加音调数据分析，以更精确的进行推送。</a:t>
            </a:r>
          </a:p>
          <a:p>
            <a:pPr algn="just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0119" y="3590091"/>
            <a:ext cx="7590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考虑更多的场景实际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问题，提升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人在场景中的情绪判定维度很重要，传感器阵列，语音输入语义分析</a:t>
            </a:r>
          </a:p>
          <a:p>
            <a:pPr algn="just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120" y="4552086"/>
            <a:ext cx="7590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如果真正做到获取在不同特定场景下人的情绪波动，除了背景音乐，可添加其他设备联动，场景变化，服务于智能家居乃至智慧社区，智慧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城市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76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90630" y="2784455"/>
            <a:ext cx="2871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THANKS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32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2048446" y="2489472"/>
            <a:ext cx="1598515" cy="1169551"/>
            <a:chOff x="2217568" y="2478819"/>
            <a:chExt cx="1598515" cy="116955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0640CB06-9726-4BBB-9675-65CF68F75B1C}"/>
                </a:ext>
              </a:extLst>
            </p:cNvPr>
            <p:cNvSpPr txBox="1"/>
            <p:nvPr/>
          </p:nvSpPr>
          <p:spPr>
            <a:xfrm>
              <a:off x="2360236" y="2478819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latin typeface="SimHei" charset="-122"/>
                  <a:ea typeface="SimHei" charset="-122"/>
                  <a:cs typeface="SimHei" charset="-122"/>
                </a:rPr>
                <a:t>目录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217568" y="3248260"/>
              <a:ext cx="1598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 smtClean="0">
                  <a:latin typeface="Arial" charset="0"/>
                  <a:ea typeface="Arial" charset="0"/>
                  <a:cs typeface="Arial" charset="0"/>
                </a:rPr>
                <a:t>CONTENTS</a:t>
              </a:r>
              <a:endParaRPr kumimoji="1" lang="zh-CN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22887" y="16698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smtClean="0">
                <a:latin typeface="SimHei" charset="-122"/>
                <a:ea typeface="SimHei" charset="-122"/>
                <a:cs typeface="SimHei" charset="-122"/>
              </a:rPr>
              <a:t>灵感来源</a:t>
            </a:r>
            <a:endParaRPr kumimoji="1" lang="zh-CN" altLang="en-US" sz="280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2882" y="23370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设计目标</a:t>
            </a:r>
            <a:endParaRPr kumimoji="1" lang="zh-CN" alt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22882" y="36715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成果展示</a:t>
            </a:r>
            <a:endParaRPr kumimoji="1" lang="zh-CN" alt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22882" y="43387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应用前景</a:t>
            </a:r>
            <a:endParaRPr kumimoji="1" lang="zh-CN" alt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4284921" y="1669802"/>
            <a:ext cx="0" cy="3195071"/>
          </a:xfrm>
          <a:prstGeom prst="line">
            <a:avLst/>
          </a:prstGeom>
          <a:ln w="19050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22884" y="30042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SimHei" charset="-122"/>
                <a:ea typeface="SimHei" charset="-122"/>
                <a:cs typeface="SimHei" charset="-122"/>
              </a:rPr>
              <a:t>关键技术</a:t>
            </a:r>
            <a:endParaRPr kumimoji="1" lang="zh-CN" altLang="en-US" sz="28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47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smtClean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1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灵感来源</a:t>
            </a:r>
            <a:endParaRPr kumimoji="1" lang="zh-CN" altLang="en-US" sz="48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070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8" r="6698"/>
          <a:stretch/>
        </p:blipFill>
        <p:spPr>
          <a:xfrm>
            <a:off x="5257799" y="1620201"/>
            <a:ext cx="2837525" cy="19890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t="26347" r="13779"/>
          <a:stretch/>
        </p:blipFill>
        <p:spPr>
          <a:xfrm>
            <a:off x="5257799" y="4121714"/>
            <a:ext cx="2837526" cy="196067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91731" y="12384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家庭智能音箱</a:t>
            </a:r>
            <a:endParaRPr kumimoji="1" lang="zh-CN" altLang="en-US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07147" y="37523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家庭机器人</a:t>
            </a:r>
            <a:endParaRPr kumimoji="1" lang="zh-CN" altLang="en-US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灵感来源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7230" y="1620201"/>
            <a:ext cx="3451859" cy="4278094"/>
          </a:xfrm>
          <a:prstGeom prst="rect">
            <a:avLst/>
          </a:prstGeom>
          <a:solidFill>
            <a:srgbClr val="7D121F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图像识别、自动驾驶随着人工智能的发展大火，在将为数众多的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AI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技术迁移到移动端之后，智能音箱、智能机器人等等曾经淡出人们视线的物件成为了下一个突破口。小米、亚马逊、索尼相继推出了自己的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AI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智能音箱产品，索尼甚至将早已搁置的机器狗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AIBO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再度提上日程，围绕室内生活的人工智能家具似乎是未来的发展方向。目前智能音箱需要由语音输入或其他方式进行交互，音乐播放存在不便性，倘若有一个‘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懂我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’的机器人伙伴根据主人心情播放不同的音乐，那自然是极好的。因此‘音由心生’项目的灵感由此而来，借助移动终端、人工智能，我们脱离电脑的空间束缚，以自己想要的方式生活。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52060" y="-1188720"/>
            <a:ext cx="184731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57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2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设计目标</a:t>
            </a:r>
            <a:endParaRPr kumimoji="1" lang="zh-CN" altLang="en-US" sz="48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2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设计目标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2615" y="1968038"/>
            <a:ext cx="684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1.</a:t>
            </a:r>
            <a:r>
              <a:rPr kumimoji="1"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 实现目前</a:t>
            </a:r>
            <a:r>
              <a:rPr kumimoji="1" lang="en-US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pc</a:t>
            </a:r>
            <a:r>
              <a:rPr kumimoji="1"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端的视频流实时情感分析 </a:t>
            </a:r>
            <a:endParaRPr kumimoji="1"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2614" y="3126294"/>
            <a:ext cx="684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2</a:t>
            </a:r>
            <a:r>
              <a:rPr kumimoji="1" lang="en-US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.</a:t>
            </a:r>
            <a:r>
              <a:rPr kumimoji="1"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 曲库中的音乐拥有与之对应的情感类别</a:t>
            </a:r>
            <a:endParaRPr kumimoji="1"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2615" y="4284550"/>
            <a:ext cx="684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Hannotate SC" charset="-122"/>
                <a:ea typeface="Hannotate SC" charset="-122"/>
                <a:cs typeface="Hannotate SC" charset="-122"/>
              </a:rPr>
              <a:t>3.</a:t>
            </a:r>
            <a:r>
              <a:rPr kumimoji="1" lang="zh-CN" altLang="en-US" sz="2000" dirty="0" smtClean="0">
                <a:latin typeface="Hannotate SC" charset="-122"/>
                <a:ea typeface="Hannotate SC" charset="-122"/>
                <a:cs typeface="Hannotate SC" charset="-122"/>
              </a:rPr>
              <a:t> 由摄像头捕捉到的情感信息和曲库控制播放器的音乐播放</a:t>
            </a:r>
            <a:endParaRPr kumimoji="1" lang="zh-CN" altLang="en-US" sz="2000" dirty="0">
              <a:latin typeface="Hannotate SC" charset="-122"/>
              <a:ea typeface="Hannotate SC" charset="-122"/>
              <a:cs typeface="Hannotate SC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项目分工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7" name="组合 44"/>
          <p:cNvGrpSpPr>
            <a:grpSpLocks/>
          </p:cNvGrpSpPr>
          <p:nvPr/>
        </p:nvGrpSpPr>
        <p:grpSpPr bwMode="auto">
          <a:xfrm>
            <a:off x="2474073" y="1346911"/>
            <a:ext cx="4231987" cy="4235050"/>
            <a:chOff x="0" y="-1"/>
            <a:chExt cx="4392473" cy="4393594"/>
          </a:xfrm>
        </p:grpSpPr>
        <p:grpSp>
          <p:nvGrpSpPr>
            <p:cNvPr id="22" name="组合 30"/>
            <p:cNvGrpSpPr>
              <a:grpSpLocks/>
            </p:cNvGrpSpPr>
            <p:nvPr/>
          </p:nvGrpSpPr>
          <p:grpSpPr bwMode="auto">
            <a:xfrm>
              <a:off x="0" y="-1"/>
              <a:ext cx="4392473" cy="4393594"/>
              <a:chOff x="0" y="-1"/>
              <a:chExt cx="4392473" cy="4393594"/>
            </a:xfrm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 rot="2700000">
                <a:off x="1722485" y="615110"/>
                <a:ext cx="1941774" cy="711551"/>
              </a:xfrm>
              <a:custGeom>
                <a:avLst/>
                <a:gdLst>
                  <a:gd name="T0" fmla="*/ 2147483647 w 821"/>
                  <a:gd name="T1" fmla="*/ 2147483647 h 301"/>
                  <a:gd name="T2" fmla="*/ 0 w 821"/>
                  <a:gd name="T3" fmla="*/ 2147483647 h 301"/>
                  <a:gd name="T4" fmla="*/ 2147483647 w 821"/>
                  <a:gd name="T5" fmla="*/ 2147483647 h 301"/>
                  <a:gd name="T6" fmla="*/ 2147483647 w 821"/>
                  <a:gd name="T7" fmla="*/ 0 h 301"/>
                  <a:gd name="T8" fmla="*/ 2147483647 w 821"/>
                  <a:gd name="T9" fmla="*/ 0 h 301"/>
                  <a:gd name="T10" fmla="*/ 2147483647 w 821"/>
                  <a:gd name="T11" fmla="*/ 2147483647 h 3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21"/>
                  <a:gd name="T19" fmla="*/ 0 h 301"/>
                  <a:gd name="T20" fmla="*/ 821 w 821"/>
                  <a:gd name="T21" fmla="*/ 301 h 30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21" h="301">
                    <a:moveTo>
                      <a:pt x="282" y="20"/>
                    </a:moveTo>
                    <a:cubicBezTo>
                      <a:pt x="0" y="301"/>
                      <a:pt x="0" y="301"/>
                      <a:pt x="0" y="301"/>
                    </a:cubicBezTo>
                    <a:cubicBezTo>
                      <a:pt x="821" y="301"/>
                      <a:pt x="821" y="301"/>
                      <a:pt x="821" y="301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328" y="0"/>
                      <a:pt x="328" y="0"/>
                      <a:pt x="328" y="0"/>
                    </a:cubicBezTo>
                    <a:cubicBezTo>
                      <a:pt x="302" y="7"/>
                      <a:pt x="290" y="15"/>
                      <a:pt x="282" y="2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Freeform 6"/>
              <p:cNvSpPr>
                <a:spLocks/>
              </p:cNvSpPr>
              <p:nvPr/>
            </p:nvSpPr>
            <p:spPr bwMode="auto">
              <a:xfrm rot="2700000">
                <a:off x="3064311" y="1725311"/>
                <a:ext cx="714549" cy="1941775"/>
              </a:xfrm>
              <a:custGeom>
                <a:avLst/>
                <a:gdLst>
                  <a:gd name="T0" fmla="*/ 2147483647 w 302"/>
                  <a:gd name="T1" fmla="*/ 2147483647 h 821"/>
                  <a:gd name="T2" fmla="*/ 0 w 302"/>
                  <a:gd name="T3" fmla="*/ 0 h 821"/>
                  <a:gd name="T4" fmla="*/ 0 w 302"/>
                  <a:gd name="T5" fmla="*/ 2147483647 h 821"/>
                  <a:gd name="T6" fmla="*/ 2147483647 w 302"/>
                  <a:gd name="T7" fmla="*/ 2147483647 h 821"/>
                  <a:gd name="T8" fmla="*/ 2147483647 w 302"/>
                  <a:gd name="T9" fmla="*/ 2147483647 h 821"/>
                  <a:gd name="T10" fmla="*/ 2147483647 w 302"/>
                  <a:gd name="T11" fmla="*/ 2147483647 h 8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2"/>
                  <a:gd name="T19" fmla="*/ 0 h 821"/>
                  <a:gd name="T20" fmla="*/ 302 w 302"/>
                  <a:gd name="T21" fmla="*/ 821 h 8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2" h="821">
                    <a:moveTo>
                      <a:pt x="282" y="28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21"/>
                      <a:pt x="0" y="821"/>
                      <a:pt x="0" y="821"/>
                    </a:cubicBezTo>
                    <a:cubicBezTo>
                      <a:pt x="302" y="821"/>
                      <a:pt x="302" y="821"/>
                      <a:pt x="302" y="821"/>
                    </a:cubicBezTo>
                    <a:cubicBezTo>
                      <a:pt x="302" y="328"/>
                      <a:pt x="302" y="328"/>
                      <a:pt x="302" y="328"/>
                    </a:cubicBezTo>
                    <a:cubicBezTo>
                      <a:pt x="295" y="301"/>
                      <a:pt x="286" y="290"/>
                      <a:pt x="282" y="28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auto">
              <a:xfrm rot="2700000">
                <a:off x="2580127" y="1261992"/>
                <a:ext cx="1863824" cy="1076321"/>
              </a:xfrm>
              <a:custGeom>
                <a:avLst/>
                <a:gdLst>
                  <a:gd name="T0" fmla="*/ 2147483647 w 788"/>
                  <a:gd name="T1" fmla="*/ 2147483647 h 455"/>
                  <a:gd name="T2" fmla="*/ 2147483647 w 788"/>
                  <a:gd name="T3" fmla="*/ 2147483647 h 455"/>
                  <a:gd name="T4" fmla="*/ 2147483647 w 788"/>
                  <a:gd name="T5" fmla="*/ 2147483647 h 455"/>
                  <a:gd name="T6" fmla="*/ 2147483647 w 788"/>
                  <a:gd name="T7" fmla="*/ 2147483647 h 455"/>
                  <a:gd name="T8" fmla="*/ 2147483647 w 788"/>
                  <a:gd name="T9" fmla="*/ 2147483647 h 455"/>
                  <a:gd name="T10" fmla="*/ 2147483647 w 788"/>
                  <a:gd name="T11" fmla="*/ 2147483647 h 455"/>
                  <a:gd name="T12" fmla="*/ 2147483647 w 788"/>
                  <a:gd name="T13" fmla="*/ 2147483647 h 455"/>
                  <a:gd name="T14" fmla="*/ 2147483647 w 788"/>
                  <a:gd name="T15" fmla="*/ 2147483647 h 455"/>
                  <a:gd name="T16" fmla="*/ 2147483647 w 788"/>
                  <a:gd name="T17" fmla="*/ 2147483647 h 455"/>
                  <a:gd name="T18" fmla="*/ 2147483647 w 788"/>
                  <a:gd name="T19" fmla="*/ 2147483647 h 455"/>
                  <a:gd name="T20" fmla="*/ 2147483647 w 788"/>
                  <a:gd name="T21" fmla="*/ 2147483647 h 455"/>
                  <a:gd name="T22" fmla="*/ 2147483647 w 788"/>
                  <a:gd name="T23" fmla="*/ 2147483647 h 455"/>
                  <a:gd name="T24" fmla="*/ 2147483647 w 788"/>
                  <a:gd name="T25" fmla="*/ 2147483647 h 455"/>
                  <a:gd name="T26" fmla="*/ 2147483647 w 788"/>
                  <a:gd name="T27" fmla="*/ 2147483647 h 45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88"/>
                  <a:gd name="T43" fmla="*/ 0 h 455"/>
                  <a:gd name="T44" fmla="*/ 788 w 788"/>
                  <a:gd name="T45" fmla="*/ 455 h 45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88" h="455">
                    <a:moveTo>
                      <a:pt x="492" y="94"/>
                    </a:moveTo>
                    <a:cubicBezTo>
                      <a:pt x="477" y="78"/>
                      <a:pt x="445" y="75"/>
                      <a:pt x="418" y="75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1" y="12"/>
                      <a:pt x="222" y="0"/>
                      <a:pt x="207" y="1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0" y="216"/>
                      <a:pt x="0" y="238"/>
                      <a:pt x="16" y="252"/>
                    </a:cubicBezTo>
                    <a:cubicBezTo>
                      <a:pt x="207" y="442"/>
                      <a:pt x="207" y="442"/>
                      <a:pt x="207" y="442"/>
                    </a:cubicBezTo>
                    <a:cubicBezTo>
                      <a:pt x="222" y="455"/>
                      <a:pt x="241" y="444"/>
                      <a:pt x="241" y="426"/>
                    </a:cubicBezTo>
                    <a:cubicBezTo>
                      <a:pt x="241" y="381"/>
                      <a:pt x="241" y="381"/>
                      <a:pt x="241" y="381"/>
                    </a:cubicBezTo>
                    <a:cubicBezTo>
                      <a:pt x="241" y="381"/>
                      <a:pt x="633" y="381"/>
                      <a:pt x="683" y="381"/>
                    </a:cubicBezTo>
                    <a:cubicBezTo>
                      <a:pt x="739" y="381"/>
                      <a:pt x="784" y="411"/>
                      <a:pt x="784" y="446"/>
                    </a:cubicBezTo>
                    <a:cubicBezTo>
                      <a:pt x="784" y="446"/>
                      <a:pt x="788" y="421"/>
                      <a:pt x="763" y="390"/>
                    </a:cubicBezTo>
                    <a:cubicBezTo>
                      <a:pt x="750" y="375"/>
                      <a:pt x="492" y="94"/>
                      <a:pt x="492" y="94"/>
                    </a:cubicBezTo>
                    <a:close/>
                  </a:path>
                </a:pathLst>
              </a:custGeom>
              <a:solidFill>
                <a:srgbClr val="F295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Freeform 8"/>
              <p:cNvSpPr>
                <a:spLocks/>
              </p:cNvSpPr>
              <p:nvPr/>
            </p:nvSpPr>
            <p:spPr bwMode="auto">
              <a:xfrm rot="2700000">
                <a:off x="730626" y="3067930"/>
                <a:ext cx="1939775" cy="711551"/>
              </a:xfrm>
              <a:custGeom>
                <a:avLst/>
                <a:gdLst>
                  <a:gd name="T0" fmla="*/ 2147483647 w 820"/>
                  <a:gd name="T1" fmla="*/ 2147483647 h 301"/>
                  <a:gd name="T2" fmla="*/ 2147483647 w 820"/>
                  <a:gd name="T3" fmla="*/ 0 h 301"/>
                  <a:gd name="T4" fmla="*/ 0 w 820"/>
                  <a:gd name="T5" fmla="*/ 0 h 301"/>
                  <a:gd name="T6" fmla="*/ 0 w 820"/>
                  <a:gd name="T7" fmla="*/ 2147483647 h 301"/>
                  <a:gd name="T8" fmla="*/ 2147483647 w 820"/>
                  <a:gd name="T9" fmla="*/ 2147483647 h 301"/>
                  <a:gd name="T10" fmla="*/ 2147483647 w 820"/>
                  <a:gd name="T11" fmla="*/ 2147483647 h 3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20"/>
                  <a:gd name="T19" fmla="*/ 0 h 301"/>
                  <a:gd name="T20" fmla="*/ 820 w 820"/>
                  <a:gd name="T21" fmla="*/ 301 h 30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20" h="301">
                    <a:moveTo>
                      <a:pt x="539" y="282"/>
                    </a:moveTo>
                    <a:cubicBezTo>
                      <a:pt x="820" y="0"/>
                      <a:pt x="820" y="0"/>
                      <a:pt x="8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493" y="301"/>
                      <a:pt x="493" y="301"/>
                      <a:pt x="493" y="301"/>
                    </a:cubicBezTo>
                    <a:cubicBezTo>
                      <a:pt x="519" y="294"/>
                      <a:pt x="531" y="286"/>
                      <a:pt x="539" y="28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Freeform 9"/>
              <p:cNvSpPr>
                <a:spLocks/>
              </p:cNvSpPr>
              <p:nvPr/>
            </p:nvSpPr>
            <p:spPr bwMode="auto">
              <a:xfrm rot="2700000">
                <a:off x="2052721" y="2581222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0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363" y="492"/>
                    </a:moveTo>
                    <a:cubicBezTo>
                      <a:pt x="378" y="477"/>
                      <a:pt x="381" y="445"/>
                      <a:pt x="381" y="418"/>
                    </a:cubicBezTo>
                    <a:cubicBezTo>
                      <a:pt x="381" y="241"/>
                      <a:pt x="381" y="241"/>
                      <a:pt x="381" y="241"/>
                    </a:cubicBezTo>
                    <a:cubicBezTo>
                      <a:pt x="428" y="241"/>
                      <a:pt x="428" y="241"/>
                      <a:pt x="428" y="241"/>
                    </a:cubicBezTo>
                    <a:cubicBezTo>
                      <a:pt x="445" y="241"/>
                      <a:pt x="457" y="221"/>
                      <a:pt x="444" y="207"/>
                    </a:cubicBezTo>
                    <a:cubicBezTo>
                      <a:pt x="254" y="16"/>
                      <a:pt x="254" y="16"/>
                      <a:pt x="254" y="16"/>
                    </a:cubicBezTo>
                    <a:cubicBezTo>
                      <a:pt x="241" y="0"/>
                      <a:pt x="218" y="0"/>
                      <a:pt x="204" y="16"/>
                    </a:cubicBezTo>
                    <a:cubicBezTo>
                      <a:pt x="15" y="207"/>
                      <a:pt x="15" y="207"/>
                      <a:pt x="15" y="207"/>
                    </a:cubicBezTo>
                    <a:cubicBezTo>
                      <a:pt x="2" y="222"/>
                      <a:pt x="13" y="241"/>
                      <a:pt x="31" y="241"/>
                    </a:cubicBezTo>
                    <a:cubicBezTo>
                      <a:pt x="75" y="241"/>
                      <a:pt x="75" y="241"/>
                      <a:pt x="75" y="241"/>
                    </a:cubicBezTo>
                    <a:cubicBezTo>
                      <a:pt x="75" y="241"/>
                      <a:pt x="75" y="633"/>
                      <a:pt x="75" y="683"/>
                    </a:cubicBezTo>
                    <a:cubicBezTo>
                      <a:pt x="75" y="739"/>
                      <a:pt x="42" y="784"/>
                      <a:pt x="0" y="784"/>
                    </a:cubicBezTo>
                    <a:cubicBezTo>
                      <a:pt x="0" y="784"/>
                      <a:pt x="31" y="791"/>
                      <a:pt x="66" y="762"/>
                    </a:cubicBezTo>
                    <a:cubicBezTo>
                      <a:pt x="81" y="750"/>
                      <a:pt x="363" y="492"/>
                      <a:pt x="363" y="492"/>
                    </a:cubicBezTo>
                    <a:close/>
                  </a:path>
                </a:pathLst>
              </a:custGeom>
              <a:solidFill>
                <a:srgbClr val="008C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7D121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Freeform 10"/>
              <p:cNvSpPr>
                <a:spLocks/>
              </p:cNvSpPr>
              <p:nvPr/>
            </p:nvSpPr>
            <p:spPr bwMode="auto">
              <a:xfrm rot="2700000">
                <a:off x="614612" y="726093"/>
                <a:ext cx="712551" cy="1941775"/>
              </a:xfrm>
              <a:custGeom>
                <a:avLst/>
                <a:gdLst>
                  <a:gd name="T0" fmla="*/ 2147483647 w 301"/>
                  <a:gd name="T1" fmla="*/ 2147483647 h 821"/>
                  <a:gd name="T2" fmla="*/ 2147483647 w 301"/>
                  <a:gd name="T3" fmla="*/ 2147483647 h 821"/>
                  <a:gd name="T4" fmla="*/ 2147483647 w 301"/>
                  <a:gd name="T5" fmla="*/ 0 h 821"/>
                  <a:gd name="T6" fmla="*/ 0 w 301"/>
                  <a:gd name="T7" fmla="*/ 0 h 821"/>
                  <a:gd name="T8" fmla="*/ 0 w 301"/>
                  <a:gd name="T9" fmla="*/ 2147483647 h 821"/>
                  <a:gd name="T10" fmla="*/ 2147483647 w 301"/>
                  <a:gd name="T11" fmla="*/ 2147483647 h 8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1"/>
                  <a:gd name="T19" fmla="*/ 0 h 821"/>
                  <a:gd name="T20" fmla="*/ 301 w 301"/>
                  <a:gd name="T21" fmla="*/ 821 h 8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1" h="821">
                    <a:moveTo>
                      <a:pt x="20" y="539"/>
                    </a:moveTo>
                    <a:cubicBezTo>
                      <a:pt x="301" y="821"/>
                      <a:pt x="301" y="821"/>
                      <a:pt x="301" y="821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93"/>
                      <a:pt x="0" y="493"/>
                      <a:pt x="0" y="493"/>
                    </a:cubicBezTo>
                    <a:cubicBezTo>
                      <a:pt x="7" y="520"/>
                      <a:pt x="15" y="532"/>
                      <a:pt x="20" y="53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Freeform 11"/>
              <p:cNvSpPr>
                <a:spLocks/>
              </p:cNvSpPr>
              <p:nvPr/>
            </p:nvSpPr>
            <p:spPr bwMode="auto">
              <a:xfrm rot="2700000">
                <a:off x="-56035" y="2051393"/>
                <a:ext cx="1870819" cy="1078320"/>
              </a:xfrm>
              <a:custGeom>
                <a:avLst/>
                <a:gdLst>
                  <a:gd name="T0" fmla="*/ 2147483647 w 791"/>
                  <a:gd name="T1" fmla="*/ 2147483647 h 456"/>
                  <a:gd name="T2" fmla="*/ 2147483647 w 791"/>
                  <a:gd name="T3" fmla="*/ 2147483647 h 456"/>
                  <a:gd name="T4" fmla="*/ 2147483647 w 791"/>
                  <a:gd name="T5" fmla="*/ 2147483647 h 456"/>
                  <a:gd name="T6" fmla="*/ 2147483647 w 791"/>
                  <a:gd name="T7" fmla="*/ 2147483647 h 456"/>
                  <a:gd name="T8" fmla="*/ 2147483647 w 791"/>
                  <a:gd name="T9" fmla="*/ 2147483647 h 456"/>
                  <a:gd name="T10" fmla="*/ 2147483647 w 791"/>
                  <a:gd name="T11" fmla="*/ 2147483647 h 456"/>
                  <a:gd name="T12" fmla="*/ 2147483647 w 791"/>
                  <a:gd name="T13" fmla="*/ 2147483647 h 456"/>
                  <a:gd name="T14" fmla="*/ 2147483647 w 791"/>
                  <a:gd name="T15" fmla="*/ 2147483647 h 456"/>
                  <a:gd name="T16" fmla="*/ 2147483647 w 791"/>
                  <a:gd name="T17" fmla="*/ 2147483647 h 456"/>
                  <a:gd name="T18" fmla="*/ 2147483647 w 791"/>
                  <a:gd name="T19" fmla="*/ 2147483647 h 456"/>
                  <a:gd name="T20" fmla="*/ 2147483647 w 791"/>
                  <a:gd name="T21" fmla="*/ 2147483647 h 456"/>
                  <a:gd name="T22" fmla="*/ 2147483647 w 791"/>
                  <a:gd name="T23" fmla="*/ 0 h 456"/>
                  <a:gd name="T24" fmla="*/ 2147483647 w 791"/>
                  <a:gd name="T25" fmla="*/ 2147483647 h 456"/>
                  <a:gd name="T26" fmla="*/ 2147483647 w 791"/>
                  <a:gd name="T27" fmla="*/ 2147483647 h 45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91"/>
                  <a:gd name="T43" fmla="*/ 0 h 456"/>
                  <a:gd name="T44" fmla="*/ 791 w 791"/>
                  <a:gd name="T45" fmla="*/ 456 h 45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91" h="456">
                    <a:moveTo>
                      <a:pt x="298" y="362"/>
                    </a:moveTo>
                    <a:cubicBezTo>
                      <a:pt x="314" y="378"/>
                      <a:pt x="345" y="381"/>
                      <a:pt x="373" y="381"/>
                    </a:cubicBezTo>
                    <a:cubicBezTo>
                      <a:pt x="550" y="381"/>
                      <a:pt x="550" y="381"/>
                      <a:pt x="550" y="381"/>
                    </a:cubicBezTo>
                    <a:cubicBezTo>
                      <a:pt x="550" y="428"/>
                      <a:pt x="550" y="428"/>
                      <a:pt x="550" y="428"/>
                    </a:cubicBezTo>
                    <a:cubicBezTo>
                      <a:pt x="550" y="444"/>
                      <a:pt x="569" y="456"/>
                      <a:pt x="584" y="444"/>
                    </a:cubicBezTo>
                    <a:cubicBezTo>
                      <a:pt x="774" y="254"/>
                      <a:pt x="774" y="254"/>
                      <a:pt x="774" y="254"/>
                    </a:cubicBezTo>
                    <a:cubicBezTo>
                      <a:pt x="791" y="240"/>
                      <a:pt x="791" y="218"/>
                      <a:pt x="774" y="204"/>
                    </a:cubicBezTo>
                    <a:cubicBezTo>
                      <a:pt x="584" y="14"/>
                      <a:pt x="584" y="14"/>
                      <a:pt x="584" y="14"/>
                    </a:cubicBezTo>
                    <a:cubicBezTo>
                      <a:pt x="569" y="2"/>
                      <a:pt x="550" y="12"/>
                      <a:pt x="550" y="31"/>
                    </a:cubicBezTo>
                    <a:cubicBezTo>
                      <a:pt x="549" y="75"/>
                      <a:pt x="549" y="75"/>
                      <a:pt x="549" y="75"/>
                    </a:cubicBezTo>
                    <a:cubicBezTo>
                      <a:pt x="549" y="75"/>
                      <a:pt x="157" y="75"/>
                      <a:pt x="107" y="75"/>
                    </a:cubicBezTo>
                    <a:cubicBezTo>
                      <a:pt x="51" y="75"/>
                      <a:pt x="6" y="42"/>
                      <a:pt x="6" y="0"/>
                    </a:cubicBezTo>
                    <a:cubicBezTo>
                      <a:pt x="6" y="0"/>
                      <a:pt x="0" y="31"/>
                      <a:pt x="28" y="66"/>
                    </a:cubicBezTo>
                    <a:cubicBezTo>
                      <a:pt x="40" y="81"/>
                      <a:pt x="298" y="362"/>
                      <a:pt x="298" y="362"/>
                    </a:cubicBezTo>
                    <a:close/>
                  </a:path>
                </a:pathLst>
              </a:custGeom>
              <a:solidFill>
                <a:srgbClr val="F295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" name="Freeform 12"/>
            <p:cNvSpPr>
              <a:spLocks/>
            </p:cNvSpPr>
            <p:nvPr/>
          </p:nvSpPr>
          <p:spPr bwMode="auto">
            <a:xfrm rot="2700000">
              <a:off x="1261261" y="-56035"/>
              <a:ext cx="1081317" cy="1870820"/>
            </a:xfrm>
            <a:custGeom>
              <a:avLst/>
              <a:gdLst>
                <a:gd name="T0" fmla="*/ 2147483647 w 457"/>
                <a:gd name="T1" fmla="*/ 2147483647 h 791"/>
                <a:gd name="T2" fmla="*/ 2147483647 w 457"/>
                <a:gd name="T3" fmla="*/ 2147483647 h 791"/>
                <a:gd name="T4" fmla="*/ 2147483647 w 457"/>
                <a:gd name="T5" fmla="*/ 2147483647 h 791"/>
                <a:gd name="T6" fmla="*/ 2147483647 w 457"/>
                <a:gd name="T7" fmla="*/ 2147483647 h 791"/>
                <a:gd name="T8" fmla="*/ 2147483647 w 457"/>
                <a:gd name="T9" fmla="*/ 2147483647 h 791"/>
                <a:gd name="T10" fmla="*/ 2147483647 w 457"/>
                <a:gd name="T11" fmla="*/ 2147483647 h 791"/>
                <a:gd name="T12" fmla="*/ 2147483647 w 457"/>
                <a:gd name="T13" fmla="*/ 2147483647 h 791"/>
                <a:gd name="T14" fmla="*/ 2147483647 w 457"/>
                <a:gd name="T15" fmla="*/ 2147483647 h 791"/>
                <a:gd name="T16" fmla="*/ 2147483647 w 457"/>
                <a:gd name="T17" fmla="*/ 2147483647 h 791"/>
                <a:gd name="T18" fmla="*/ 2147483647 w 457"/>
                <a:gd name="T19" fmla="*/ 2147483647 h 791"/>
                <a:gd name="T20" fmla="*/ 2147483647 w 457"/>
                <a:gd name="T21" fmla="*/ 2147483647 h 791"/>
                <a:gd name="T22" fmla="*/ 2147483647 w 457"/>
                <a:gd name="T23" fmla="*/ 2147483647 h 791"/>
                <a:gd name="T24" fmla="*/ 2147483647 w 457"/>
                <a:gd name="T25" fmla="*/ 2147483647 h 791"/>
                <a:gd name="T26" fmla="*/ 2147483647 w 457"/>
                <a:gd name="T27" fmla="*/ 2147483647 h 7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7"/>
                <a:gd name="T43" fmla="*/ 0 h 791"/>
                <a:gd name="T44" fmla="*/ 457 w 457"/>
                <a:gd name="T45" fmla="*/ 791 h 7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7" h="791">
                  <a:moveTo>
                    <a:pt x="94" y="299"/>
                  </a:moveTo>
                  <a:cubicBezTo>
                    <a:pt x="79" y="315"/>
                    <a:pt x="75" y="346"/>
                    <a:pt x="75" y="373"/>
                  </a:cubicBezTo>
                  <a:cubicBezTo>
                    <a:pt x="75" y="550"/>
                    <a:pt x="75" y="550"/>
                    <a:pt x="75" y="550"/>
                  </a:cubicBezTo>
                  <a:cubicBezTo>
                    <a:pt x="29" y="550"/>
                    <a:pt x="29" y="550"/>
                    <a:pt x="29" y="550"/>
                  </a:cubicBezTo>
                  <a:cubicBezTo>
                    <a:pt x="12" y="550"/>
                    <a:pt x="0" y="570"/>
                    <a:pt x="13" y="585"/>
                  </a:cubicBezTo>
                  <a:cubicBezTo>
                    <a:pt x="202" y="775"/>
                    <a:pt x="202" y="775"/>
                    <a:pt x="202" y="775"/>
                  </a:cubicBezTo>
                  <a:cubicBezTo>
                    <a:pt x="216" y="791"/>
                    <a:pt x="239" y="791"/>
                    <a:pt x="253" y="775"/>
                  </a:cubicBezTo>
                  <a:cubicBezTo>
                    <a:pt x="442" y="585"/>
                    <a:pt x="442" y="585"/>
                    <a:pt x="442" y="585"/>
                  </a:cubicBezTo>
                  <a:cubicBezTo>
                    <a:pt x="455" y="570"/>
                    <a:pt x="444" y="550"/>
                    <a:pt x="426" y="550"/>
                  </a:cubicBezTo>
                  <a:cubicBezTo>
                    <a:pt x="381" y="550"/>
                    <a:pt x="381" y="550"/>
                    <a:pt x="381" y="550"/>
                  </a:cubicBezTo>
                  <a:cubicBezTo>
                    <a:pt x="381" y="550"/>
                    <a:pt x="381" y="158"/>
                    <a:pt x="381" y="108"/>
                  </a:cubicBezTo>
                  <a:cubicBezTo>
                    <a:pt x="381" y="52"/>
                    <a:pt x="414" y="7"/>
                    <a:pt x="457" y="7"/>
                  </a:cubicBezTo>
                  <a:cubicBezTo>
                    <a:pt x="457" y="7"/>
                    <a:pt x="426" y="0"/>
                    <a:pt x="390" y="29"/>
                  </a:cubicBezTo>
                  <a:cubicBezTo>
                    <a:pt x="375" y="41"/>
                    <a:pt x="94" y="299"/>
                    <a:pt x="94" y="299"/>
                  </a:cubicBezTo>
                  <a:close/>
                </a:path>
              </a:pathLst>
            </a:custGeom>
            <a:solidFill>
              <a:srgbClr val="008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1" name="TextBox 23"/>
          <p:cNvSpPr txBox="1"/>
          <p:nvPr/>
        </p:nvSpPr>
        <p:spPr>
          <a:xfrm>
            <a:off x="1017271" y="1476669"/>
            <a:ext cx="2410648" cy="71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利用</a:t>
            </a:r>
            <a:r>
              <a:rPr lang="en-US" altLang="zh-CN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OpenCV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在客户端获取视频流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annotate SC" charset="-122"/>
              <a:ea typeface="Hannotate SC" charset="-122"/>
              <a:cs typeface="Hannotate SC" charset="-122"/>
              <a:sym typeface="+mn-lt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2217330" y="11791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7D12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视频获取</a:t>
            </a:r>
            <a:endParaRPr lang="zh-CN" altLang="en-US" sz="2000" dirty="0">
              <a:solidFill>
                <a:srgbClr val="7D121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23"/>
          <p:cNvSpPr txBox="1"/>
          <p:nvPr/>
        </p:nvSpPr>
        <p:spPr>
          <a:xfrm>
            <a:off x="439366" y="3440498"/>
            <a:ext cx="2419894" cy="71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利用深度学习，实现情绪识别，同时枚举出情绪类型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annotate SC" charset="-122"/>
              <a:ea typeface="Hannotate SC" charset="-122"/>
              <a:cs typeface="Hannotate SC" charset="-122"/>
              <a:sym typeface="+mn-lt"/>
            </a:endParaRPr>
          </a:p>
        </p:txBody>
      </p:sp>
      <p:sp>
        <p:nvSpPr>
          <p:cNvPr id="34" name="TextBox 24"/>
          <p:cNvSpPr txBox="1"/>
          <p:nvPr/>
        </p:nvSpPr>
        <p:spPr>
          <a:xfrm>
            <a:off x="1648672" y="31197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7D12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视频处理</a:t>
            </a:r>
            <a:endParaRPr lang="zh-CN" altLang="en-US" sz="2000" dirty="0">
              <a:solidFill>
                <a:srgbClr val="7D121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TextBox 23"/>
          <p:cNvSpPr txBox="1"/>
          <p:nvPr/>
        </p:nvSpPr>
        <p:spPr>
          <a:xfrm>
            <a:off x="6335681" y="3440498"/>
            <a:ext cx="2335353" cy="71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前面页面展示，通过音乐播放器播放音乐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annotate SC" charset="-122"/>
              <a:ea typeface="Hannotate SC" charset="-122"/>
              <a:cs typeface="Hannotate SC" charset="-122"/>
              <a:sym typeface="+mn-lt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6335681" y="31197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7D12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前端展示</a:t>
            </a:r>
            <a:endParaRPr lang="zh-CN" altLang="en-US" sz="2000" dirty="0">
              <a:solidFill>
                <a:srgbClr val="7D121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5088712" y="5380598"/>
            <a:ext cx="25943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利用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IBM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Watson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Tone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Analyzer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annotate SC" charset="-122"/>
                <a:ea typeface="Hannotate SC" charset="-122"/>
                <a:cs typeface="Hannotate SC" charset="-122"/>
                <a:sym typeface="+mn-lt"/>
              </a:rPr>
              <a:t>对音乐进行分类，枚举音乐类型，匹配情绪与音乐</a:t>
            </a:r>
            <a:endParaRPr lang="en-GB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Hannotate SC" charset="-122"/>
              <a:ea typeface="Hannotate SC" charset="-122"/>
              <a:cs typeface="Hannotate SC" charset="-122"/>
              <a:sym typeface="+mn-lt"/>
            </a:endParaRPr>
          </a:p>
        </p:txBody>
      </p:sp>
      <p:sp>
        <p:nvSpPr>
          <p:cNvPr id="38" name="TextBox 24"/>
          <p:cNvSpPr txBox="1"/>
          <p:nvPr/>
        </p:nvSpPr>
        <p:spPr>
          <a:xfrm>
            <a:off x="5088712" y="50598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7D121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音乐分类</a:t>
            </a:r>
            <a:endParaRPr lang="zh-CN" altLang="en-US" sz="2000" dirty="0">
              <a:solidFill>
                <a:srgbClr val="7D121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386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3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关键技术</a:t>
            </a:r>
            <a:endParaRPr kumimoji="1" lang="zh-CN" altLang="en-US" sz="48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93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882" y="4343400"/>
            <a:ext cx="1502866" cy="1554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8" b="17949"/>
          <a:stretch/>
        </p:blipFill>
        <p:spPr>
          <a:xfrm>
            <a:off x="1996034" y="1405890"/>
            <a:ext cx="1900714" cy="1897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30" y="2928620"/>
            <a:ext cx="1677670" cy="16776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  <a:endParaRPr kumimoji="1" lang="zh-CN" altLang="en-US" sz="32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cxnSp>
        <p:nvCxnSpPr>
          <p:cNvPr id="10" name="直线连接符 9"/>
          <p:cNvCxnSpPr/>
          <p:nvPr/>
        </p:nvCxnSpPr>
        <p:spPr>
          <a:xfrm flipV="1">
            <a:off x="3749040" y="4343400"/>
            <a:ext cx="2628900" cy="822960"/>
          </a:xfrm>
          <a:prstGeom prst="line">
            <a:avLst/>
          </a:prstGeom>
          <a:ln w="28575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1"/>
            <a:endCxn id="5" idx="3"/>
          </p:cNvCxnSpPr>
          <p:nvPr/>
        </p:nvCxnSpPr>
        <p:spPr>
          <a:xfrm flipH="1" flipV="1">
            <a:off x="3896748" y="2354580"/>
            <a:ext cx="2401182" cy="1412875"/>
          </a:xfrm>
          <a:prstGeom prst="line">
            <a:avLst/>
          </a:prstGeom>
          <a:ln w="28575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741312" y="2559288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86874" y="471614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RPC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20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491</Words>
  <Application>Microsoft Macintosh PowerPoint</Application>
  <PresentationFormat>全屏显示(4:3)</PresentationFormat>
  <Paragraphs>58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Calibri</vt:lpstr>
      <vt:lpstr>DengXian</vt:lpstr>
      <vt:lpstr>DengXian Light</vt:lpstr>
      <vt:lpstr>Hannotate SC</vt:lpstr>
      <vt:lpstr>HanziPen SC</vt:lpstr>
      <vt:lpstr>Microsoft YaHei</vt:lpstr>
      <vt:lpstr>SimHei</vt:lpstr>
      <vt:lpstr>Wawati SC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七月份工作汇报</dc:title>
  <dc:creator>xujh</dc:creator>
  <cp:lastModifiedBy>奚耀国</cp:lastModifiedBy>
  <cp:revision>110</cp:revision>
  <dcterms:created xsi:type="dcterms:W3CDTF">2016-08-01T00:59:00Z</dcterms:created>
  <dcterms:modified xsi:type="dcterms:W3CDTF">2017-11-05T02:50:10Z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